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Open Sa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Veronica Boyc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1A7690F-7A78-481A-8021-E639D1D70A63}">
  <a:tblStyle styleId="{91A7690F-7A78-481A-8021-E639D1D70A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regular.fntdata"/><Relationship Id="rId20" Type="http://schemas.openxmlformats.org/officeDocument/2006/relationships/slide" Target="slides/slide14.xml"/><Relationship Id="rId42" Type="http://schemas.openxmlformats.org/officeDocument/2006/relationships/font" Target="fonts/OpenSans-italic.fntdata"/><Relationship Id="rId41" Type="http://schemas.openxmlformats.org/officeDocument/2006/relationships/font" Target="fonts/OpenSans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OpenSans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7-18T22:36:28.772">
    <p:pos x="6000" y="0"/>
    <p:text>replace with walkthrough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fa669c018_3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3fa669c018_3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a52f5edd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3a52f5edd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3fa669c018_4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3fa669c018_4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3fa669c018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3fa669c018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fa669c018_4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3fa669c018_4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bb0dcba7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3bb0dcba7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3c33bebc5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3c33bebc5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3bb0dcba7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3bb0dcba7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3bb0dcba7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3bb0dcba7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3fa669c018_4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3fa669c018_4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psycholinguistics has focused on dyadic communication between people with similar knowledge and incentives [small picture]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communication is very rich!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Communicative situations vary in the  number of people that participate (what we studied here). [build]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they also vary in the incentives and values that the different communicators have (for example, in business negotiations or court rooms).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they can also vary in the knowledge (and power) that different communicators have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study we made a first step towards understanding a little bit of this richness by examining multi-party communication, but in future we hope to explore more of this broad space.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fa669c018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fa669c018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Lots of meaningful communication happens in groups: from classrooms to negotiations and team meetings.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also have the intuition that communicating to groups is hard - we actually teach this as a skill in classes, and often struggle to get our meaning across when we give talks or speak to heterogeneous groups.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a52f5edd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3a52f5edd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3a52f5edd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3a52f5edd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3a52f5edd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3a52f5edd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3c33bebc5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3c33bebc5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3fa669c018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3fa669c018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3a52f5eddf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3a52f5edd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3bb0dcba7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3bb0dcba7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3fa669c018_3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3fa669c018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3fa669c018_3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3fa669c018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3fa669c018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3fa669c018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26575e97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26575e97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psycholinguists typically study dyadic </a:t>
            </a:r>
            <a:r>
              <a:rPr lang="en"/>
              <a:t>communication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[read, explain]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 with the goal of understanding how communication </a:t>
            </a:r>
            <a:r>
              <a:rPr lang="en"/>
              <a:t>works in larger groups. 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3fa669c018_3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3fa669c018_3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3fa669c018_3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3fa669c018_3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3fa669c018_3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3fa669c018_3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3fa669c018_3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3fa669c018_3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3a52f5edd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3a52f5edd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3c6564b587_2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3c6564b587_2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3fa669c018_4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3fa669c018_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3a52f5edd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3a52f5edd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3fa669c018_3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3fa669c018_3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3fa669c018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3fa669c018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120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400"/>
            </a:lvl1pPr>
            <a:lvl2pPr lvl="1">
              <a:buNone/>
              <a:defRPr sz="1400"/>
            </a:lvl2pPr>
            <a:lvl3pPr lvl="2">
              <a:buNone/>
              <a:defRPr sz="1400"/>
            </a:lvl3pPr>
            <a:lvl4pPr lvl="3">
              <a:buNone/>
              <a:defRPr sz="1400"/>
            </a:lvl4pPr>
            <a:lvl5pPr lvl="4">
              <a:buNone/>
              <a:defRPr sz="1400"/>
            </a:lvl5pPr>
            <a:lvl6pPr lvl="5">
              <a:buNone/>
              <a:defRPr sz="1400"/>
            </a:lvl6pPr>
            <a:lvl7pPr lvl="6">
              <a:buNone/>
              <a:defRPr sz="1400"/>
            </a:lvl7pPr>
            <a:lvl8pPr lvl="7">
              <a:buNone/>
              <a:defRPr sz="1400"/>
            </a:lvl8pPr>
            <a:lvl9pPr lvl="8">
              <a:buNone/>
              <a:defRPr sz="14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4"/>
          <p:cNvSpPr txBox="1"/>
          <p:nvPr>
            <p:ph idx="2" type="body"/>
          </p:nvPr>
        </p:nvSpPr>
        <p:spPr>
          <a:xfrm>
            <a:off x="2232950" y="4417725"/>
            <a:ext cx="64371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120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120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1206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15000"/>
              </a:lnSpc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lnSpc>
                <a:spcPct val="115000"/>
              </a:lnSpc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lnSpc>
                <a:spcPct val="115000"/>
              </a:lnSpc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lnSpc>
                <a:spcPct val="115000"/>
              </a:lnSpc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lnSpc>
                <a:spcPct val="115000"/>
              </a:lnSpc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lnSpc>
                <a:spcPct val="115000"/>
              </a:lnSpc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lnSpc>
                <a:spcPct val="115000"/>
              </a:lnSpc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lnSpc>
                <a:spcPct val="115000"/>
              </a:lnSpc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lnSpc>
                <a:spcPct val="115000"/>
              </a:lnSpc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Relationship Id="rId4" Type="http://schemas.openxmlformats.org/officeDocument/2006/relationships/image" Target="../media/image1.jpg"/><Relationship Id="rId5" Type="http://schemas.openxmlformats.org/officeDocument/2006/relationships/image" Target="../media/image5.jpg"/><Relationship Id="rId6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jpg"/><Relationship Id="rId4" Type="http://schemas.openxmlformats.org/officeDocument/2006/relationships/image" Target="../media/image23.jpg"/><Relationship Id="rId5" Type="http://schemas.openxmlformats.org/officeDocument/2006/relationships/image" Target="../media/image25.jpg"/><Relationship Id="rId6" Type="http://schemas.openxmlformats.org/officeDocument/2006/relationships/image" Target="../media/image22.jpg"/><Relationship Id="rId7" Type="http://schemas.openxmlformats.org/officeDocument/2006/relationships/hyperlink" Target="http://github.com/vboyce/FYP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6.jpg"/><Relationship Id="rId5" Type="http://schemas.openxmlformats.org/officeDocument/2006/relationships/image" Target="../media/image8.png"/><Relationship Id="rId6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1.xml"/><Relationship Id="rId4" Type="http://schemas.openxmlformats.org/officeDocument/2006/relationships/image" Target="../media/image33.png"/><Relationship Id="rId5" Type="http://schemas.openxmlformats.org/officeDocument/2006/relationships/image" Target="../media/image24.png"/><Relationship Id="rId6" Type="http://schemas.openxmlformats.org/officeDocument/2006/relationships/image" Target="../media/image30.png"/><Relationship Id="rId7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7h_FUA7XJhFE0NF2SGR2ZpLc15pzau1R/view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250400" y="82000"/>
            <a:ext cx="8520600" cy="22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80"/>
              <a:t>Two’s company but six is a crowd: </a:t>
            </a:r>
            <a:endParaRPr sz="34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80"/>
              <a:t>emergence of conventions in </a:t>
            </a:r>
            <a:endParaRPr sz="34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80"/>
              <a:t>multiparty communication games</a:t>
            </a:r>
            <a:endParaRPr sz="3480"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0" y="2370663"/>
            <a:ext cx="9144000" cy="9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CogSci 2022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Veronica Boyce, Robert Hawkins, Noah Goodman &amp; Mike Frank</a:t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</a:blip>
          <a:srcRect b="25104" l="20932" r="30746" t="7646"/>
          <a:stretch/>
        </p:blipFill>
        <p:spPr>
          <a:xfrm>
            <a:off x="0" y="3354360"/>
            <a:ext cx="1698324" cy="1772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4">
            <a:alphaModFix/>
          </a:blip>
          <a:srcRect b="0" l="2098" r="2088" t="0"/>
          <a:stretch/>
        </p:blipFill>
        <p:spPr>
          <a:xfrm>
            <a:off x="7445675" y="3370900"/>
            <a:ext cx="1698324" cy="177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0645" y="3370895"/>
            <a:ext cx="1772600" cy="177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8162" y="3354350"/>
            <a:ext cx="1772600" cy="177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" name="Google Shape;151;p22"/>
          <p:cNvGraphicFramePr/>
          <p:nvPr/>
        </p:nvGraphicFramePr>
        <p:xfrm>
          <a:off x="384300" y="777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{91A7690F-7A78-481A-8021-E639D1D70A63}</a:tableStyleId>
              </a:tblPr>
              <a:tblGrid>
                <a:gridCol w="3380350"/>
                <a:gridCol w="1869125"/>
                <a:gridCol w="2925750"/>
              </a:tblGrid>
              <a:tr h="1250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Does accuracy increase?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00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Yes</a:t>
                      </a:r>
                      <a:endParaRPr sz="1800">
                        <a:solidFill>
                          <a:srgbClr val="0000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3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How does group size affect reduction?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56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800">
                          <a:solidFill>
                            <a:srgbClr val="B7B7B7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How do conventions emerge in larger groups? </a:t>
                      </a:r>
                      <a:endParaRPr sz="1800">
                        <a:solidFill>
                          <a:srgbClr val="B7B7B7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2" name="Google Shape;152;p22"/>
          <p:cNvSpPr txBox="1"/>
          <p:nvPr>
            <p:ph type="title"/>
          </p:nvPr>
        </p:nvSpPr>
        <p:spPr>
          <a:xfrm>
            <a:off x="311700" y="120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group size affect convention formation?</a:t>
            </a:r>
            <a:endParaRPr/>
          </a:p>
        </p:txBody>
      </p:sp>
      <p:sp>
        <p:nvSpPr>
          <p:cNvPr id="153" name="Google Shape;15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4" name="Google Shape;154;p22"/>
          <p:cNvPicPr preferRelativeResize="0"/>
          <p:nvPr/>
        </p:nvPicPr>
        <p:blipFill rotWithShape="1">
          <a:blip r:embed="rId3">
            <a:alphaModFix/>
          </a:blip>
          <a:srcRect b="8850" l="4456" r="13468" t="0"/>
          <a:stretch/>
        </p:blipFill>
        <p:spPr>
          <a:xfrm>
            <a:off x="6045958" y="819450"/>
            <a:ext cx="2158602" cy="119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title"/>
          </p:nvPr>
        </p:nvSpPr>
        <p:spPr>
          <a:xfrm>
            <a:off x="311700" y="120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Speakers say less in later blocks</a:t>
            </a:r>
            <a:endParaRPr/>
          </a:p>
        </p:txBody>
      </p:sp>
      <p:sp>
        <p:nvSpPr>
          <p:cNvPr id="160" name="Google Shape;16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1" name="Google Shape;161;p23"/>
          <p:cNvGrpSpPr/>
          <p:nvPr/>
        </p:nvGrpSpPr>
        <p:grpSpPr>
          <a:xfrm>
            <a:off x="638501" y="1089306"/>
            <a:ext cx="2190482" cy="3710377"/>
            <a:chOff x="136575" y="798875"/>
            <a:chExt cx="2372449" cy="4257950"/>
          </a:xfrm>
        </p:grpSpPr>
        <p:pic>
          <p:nvPicPr>
            <p:cNvPr id="162" name="Google Shape;162;p23"/>
            <p:cNvPicPr preferRelativeResize="0"/>
            <p:nvPr/>
          </p:nvPicPr>
          <p:blipFill rotWithShape="1">
            <a:blip r:embed="rId3">
              <a:alphaModFix/>
            </a:blip>
            <a:srcRect b="0" l="0" r="72156" t="0"/>
            <a:stretch/>
          </p:blipFill>
          <p:spPr>
            <a:xfrm>
              <a:off x="136575" y="798875"/>
              <a:ext cx="2372449" cy="4257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23"/>
            <p:cNvPicPr preferRelativeResize="0"/>
            <p:nvPr/>
          </p:nvPicPr>
          <p:blipFill rotWithShape="1">
            <a:blip r:embed="rId3">
              <a:alphaModFix/>
            </a:blip>
            <a:srcRect b="0" l="50155" r="40152" t="89475"/>
            <a:stretch/>
          </p:blipFill>
          <p:spPr>
            <a:xfrm>
              <a:off x="1379974" y="4608700"/>
              <a:ext cx="825876" cy="4481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4" name="Google Shape;1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00" y="1089300"/>
            <a:ext cx="7867000" cy="371035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"/>
          <p:cNvSpPr txBox="1"/>
          <p:nvPr/>
        </p:nvSpPr>
        <p:spPr>
          <a:xfrm>
            <a:off x="2158500" y="693375"/>
            <a:ext cx="5697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Number of Players</a:t>
            </a:r>
            <a:endParaRPr b="1" sz="1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0" name="Google Shape;170;p24"/>
          <p:cNvGraphicFramePr/>
          <p:nvPr/>
        </p:nvGraphicFramePr>
        <p:xfrm>
          <a:off x="384300" y="777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{91A7690F-7A78-481A-8021-E639D1D70A63}</a:tableStyleId>
              </a:tblPr>
              <a:tblGrid>
                <a:gridCol w="3380350"/>
                <a:gridCol w="1869125"/>
                <a:gridCol w="2925750"/>
              </a:tblGrid>
              <a:tr h="1250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Does accuracy increase?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00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Yes</a:t>
                      </a:r>
                      <a:endParaRPr sz="1800">
                        <a:solidFill>
                          <a:srgbClr val="0000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3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How does group size affect reduction?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56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800">
                          <a:solidFill>
                            <a:srgbClr val="B7B7B7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How do conventions emerge in larger groups? </a:t>
                      </a:r>
                      <a:endParaRPr sz="1800">
                        <a:solidFill>
                          <a:srgbClr val="B7B7B7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1" name="Google Shape;171;p24"/>
          <p:cNvSpPr txBox="1"/>
          <p:nvPr>
            <p:ph type="title"/>
          </p:nvPr>
        </p:nvSpPr>
        <p:spPr>
          <a:xfrm>
            <a:off x="311700" y="120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group size affect convention formation?</a:t>
            </a:r>
            <a:endParaRPr/>
          </a:p>
        </p:txBody>
      </p:sp>
      <p:sp>
        <p:nvSpPr>
          <p:cNvPr id="172" name="Google Shape;17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3" name="Google Shape;173;p24"/>
          <p:cNvPicPr preferRelativeResize="0"/>
          <p:nvPr/>
        </p:nvPicPr>
        <p:blipFill rotWithShape="1">
          <a:blip r:embed="rId3">
            <a:alphaModFix/>
          </a:blip>
          <a:srcRect b="8850" l="4456" r="13468" t="0"/>
          <a:stretch/>
        </p:blipFill>
        <p:spPr>
          <a:xfrm>
            <a:off x="6045958" y="819450"/>
            <a:ext cx="2158602" cy="119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8" name="Google Shape;178;p25"/>
          <p:cNvGraphicFramePr/>
          <p:nvPr/>
        </p:nvGraphicFramePr>
        <p:xfrm>
          <a:off x="384300" y="777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{91A7690F-7A78-481A-8021-E639D1D70A63}</a:tableStyleId>
              </a:tblPr>
              <a:tblGrid>
                <a:gridCol w="3380350"/>
                <a:gridCol w="1869125"/>
                <a:gridCol w="2925750"/>
              </a:tblGrid>
              <a:tr h="1250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Does accuracy increase?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00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Yes</a:t>
                      </a:r>
                      <a:endParaRPr sz="1800">
                        <a:solidFill>
                          <a:srgbClr val="0000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3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How does group size affect reduction?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00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Bigger</a:t>
                      </a:r>
                      <a:r>
                        <a:rPr lang="en" sz="1800">
                          <a:solidFill>
                            <a:srgbClr val="0000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groups say a bit more </a:t>
                      </a:r>
                      <a:endParaRPr sz="1800">
                        <a:solidFill>
                          <a:srgbClr val="0000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56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800">
                          <a:solidFill>
                            <a:srgbClr val="B7B7B7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How do conventions emerge in larger groups? </a:t>
                      </a:r>
                      <a:endParaRPr sz="1800">
                        <a:solidFill>
                          <a:srgbClr val="B7B7B7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9" name="Google Shape;179;p25"/>
          <p:cNvSpPr txBox="1"/>
          <p:nvPr>
            <p:ph type="title"/>
          </p:nvPr>
        </p:nvSpPr>
        <p:spPr>
          <a:xfrm>
            <a:off x="311700" y="120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group size affect convention formation?</a:t>
            </a:r>
            <a:endParaRPr/>
          </a:p>
        </p:txBody>
      </p:sp>
      <p:sp>
        <p:nvSpPr>
          <p:cNvPr id="180" name="Google Shape;18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1" name="Google Shape;181;p25"/>
          <p:cNvPicPr preferRelativeResize="0"/>
          <p:nvPr/>
        </p:nvPicPr>
        <p:blipFill rotWithShape="1">
          <a:blip r:embed="rId3">
            <a:alphaModFix/>
          </a:blip>
          <a:srcRect b="10273" l="5114" r="0" t="0"/>
          <a:stretch/>
        </p:blipFill>
        <p:spPr>
          <a:xfrm>
            <a:off x="6003411" y="2143431"/>
            <a:ext cx="2243695" cy="1060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5"/>
          <p:cNvPicPr preferRelativeResize="0"/>
          <p:nvPr/>
        </p:nvPicPr>
        <p:blipFill rotWithShape="1">
          <a:blip r:embed="rId4">
            <a:alphaModFix/>
          </a:blip>
          <a:srcRect b="8850" l="4456" r="13468" t="0"/>
          <a:stretch/>
        </p:blipFill>
        <p:spPr>
          <a:xfrm>
            <a:off x="6045958" y="819450"/>
            <a:ext cx="2158602" cy="119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7" name="Google Shape;187;p26"/>
          <p:cNvGraphicFramePr/>
          <p:nvPr/>
        </p:nvGraphicFramePr>
        <p:xfrm>
          <a:off x="384300" y="777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{91A7690F-7A78-481A-8021-E639D1D70A63}</a:tableStyleId>
              </a:tblPr>
              <a:tblGrid>
                <a:gridCol w="3380350"/>
                <a:gridCol w="1869125"/>
                <a:gridCol w="2925750"/>
              </a:tblGrid>
              <a:tr h="1250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Does accuracy increase?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00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Yes</a:t>
                      </a:r>
                      <a:endParaRPr sz="1800">
                        <a:solidFill>
                          <a:srgbClr val="0000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3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How does group size affect reduction?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00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Bigger groups say a bit more </a:t>
                      </a:r>
                      <a:endParaRPr sz="1800">
                        <a:solidFill>
                          <a:srgbClr val="0000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56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How do conventions emerge in larger groups? </a:t>
                      </a:r>
                      <a:endParaRPr sz="18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8" name="Google Shape;188;p26"/>
          <p:cNvSpPr txBox="1"/>
          <p:nvPr>
            <p:ph type="title"/>
          </p:nvPr>
        </p:nvSpPr>
        <p:spPr>
          <a:xfrm>
            <a:off x="311700" y="120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group size affect convention formation?</a:t>
            </a:r>
            <a:endParaRPr/>
          </a:p>
        </p:txBody>
      </p:sp>
      <p:sp>
        <p:nvSpPr>
          <p:cNvPr id="189" name="Google Shape;18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0" name="Google Shape;190;p26"/>
          <p:cNvPicPr preferRelativeResize="0"/>
          <p:nvPr/>
        </p:nvPicPr>
        <p:blipFill rotWithShape="1">
          <a:blip r:embed="rId3">
            <a:alphaModFix/>
          </a:blip>
          <a:srcRect b="10273" l="5114" r="0" t="0"/>
          <a:stretch/>
        </p:blipFill>
        <p:spPr>
          <a:xfrm>
            <a:off x="6003411" y="2143431"/>
            <a:ext cx="2243695" cy="1060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6"/>
          <p:cNvPicPr preferRelativeResize="0"/>
          <p:nvPr/>
        </p:nvPicPr>
        <p:blipFill rotWithShape="1">
          <a:blip r:embed="rId4">
            <a:alphaModFix/>
          </a:blip>
          <a:srcRect b="8850" l="4456" r="13468" t="0"/>
          <a:stretch/>
        </p:blipFill>
        <p:spPr>
          <a:xfrm>
            <a:off x="6045958" y="819450"/>
            <a:ext cx="2158602" cy="119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>
            <p:ph type="title"/>
          </p:nvPr>
        </p:nvSpPr>
        <p:spPr>
          <a:xfrm>
            <a:off x="110300" y="161675"/>
            <a:ext cx="85773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Measuring similarity with sentence embeddings</a:t>
            </a:r>
            <a:endParaRPr/>
          </a:p>
        </p:txBody>
      </p:sp>
      <p:pic>
        <p:nvPicPr>
          <p:cNvPr id="197" name="Google Shape;19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3275" y="996275"/>
            <a:ext cx="1617000" cy="1617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8" name="Google Shape;198;p27"/>
          <p:cNvGraphicFramePr/>
          <p:nvPr/>
        </p:nvGraphicFramePr>
        <p:xfrm>
          <a:off x="77700" y="26132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{91A7690F-7A78-481A-8021-E639D1D70A63}</a:tableStyleId>
              </a:tblPr>
              <a:tblGrid>
                <a:gridCol w="4362175"/>
                <a:gridCol w="3872025"/>
                <a:gridCol w="754400"/>
              </a:tblGrid>
              <a:tr h="59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(4)</a:t>
                      </a:r>
                      <a:r>
                        <a:rPr lang="en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penguin stomping feet, dinosaur, square head on the right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(6)</a:t>
                      </a:r>
                      <a:r>
                        <a:rPr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stomping penguin dinosaur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.83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9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(4)</a:t>
                      </a:r>
                      <a:r>
                        <a:rPr lang="en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penguin stomping feet, dinosaur, square head on the right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(5)</a:t>
                      </a:r>
                      <a:r>
                        <a:rPr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dinosaur, head tilted backward right</a:t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.62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9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(4)</a:t>
                      </a:r>
                      <a:r>
                        <a:rPr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penguin stomping feet, dinosaur, square head on the right</a:t>
                      </a:r>
                      <a:r>
                        <a:rPr lang="en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	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(2)</a:t>
                      </a:r>
                      <a:r>
                        <a:rPr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head tilted backward, one leg raised little standing position</a:t>
                      </a:r>
                      <a:endParaRPr sz="13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.37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26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(2)</a:t>
                      </a:r>
                      <a:r>
                        <a:rPr lang="en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head tilted backward, one leg raised little standing position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(6)</a:t>
                      </a:r>
                      <a:r>
                        <a:rPr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stomping penguin dinosaur	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.14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199" name="Google Shape;199;p27"/>
          <p:cNvGrpSpPr/>
          <p:nvPr/>
        </p:nvGrpSpPr>
        <p:grpSpPr>
          <a:xfrm>
            <a:off x="5416907" y="780063"/>
            <a:ext cx="7828230" cy="1870825"/>
            <a:chOff x="4835932" y="847500"/>
            <a:chExt cx="7828230" cy="1870825"/>
          </a:xfrm>
        </p:grpSpPr>
        <p:sp>
          <p:nvSpPr>
            <p:cNvPr id="200" name="Google Shape;200;p27"/>
            <p:cNvSpPr txBox="1"/>
            <p:nvPr/>
          </p:nvSpPr>
          <p:spPr>
            <a:xfrm>
              <a:off x="5806163" y="2318125"/>
              <a:ext cx="6858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1" name="Google Shape;201;p27"/>
            <p:cNvSpPr/>
            <p:nvPr/>
          </p:nvSpPr>
          <p:spPr>
            <a:xfrm>
              <a:off x="4835932" y="847500"/>
              <a:ext cx="3384300" cy="1659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2" name="Google Shape;202;p27"/>
            <p:cNvCxnSpPr/>
            <p:nvPr/>
          </p:nvCxnSpPr>
          <p:spPr>
            <a:xfrm rot="10800000">
              <a:off x="5030713" y="1016175"/>
              <a:ext cx="0" cy="1386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med" w="med" type="none"/>
              <a:tailEnd len="med" w="med" type="triangle"/>
            </a:ln>
          </p:spPr>
        </p:cxnSp>
        <p:cxnSp>
          <p:nvCxnSpPr>
            <p:cNvPr id="203" name="Google Shape;203;p27"/>
            <p:cNvCxnSpPr/>
            <p:nvPr/>
          </p:nvCxnSpPr>
          <p:spPr>
            <a:xfrm>
              <a:off x="5018538" y="2402475"/>
              <a:ext cx="2963100" cy="17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med" w="med" type="none"/>
              <a:tailEnd len="med" w="med" type="triangle"/>
            </a:ln>
          </p:spPr>
        </p:cxnSp>
        <p:cxnSp>
          <p:nvCxnSpPr>
            <p:cNvPr id="204" name="Google Shape;204;p27"/>
            <p:cNvCxnSpPr/>
            <p:nvPr/>
          </p:nvCxnSpPr>
          <p:spPr>
            <a:xfrm flipH="1" rot="10800000">
              <a:off x="5030713" y="1101375"/>
              <a:ext cx="498600" cy="1301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205" name="Google Shape;205;p27"/>
            <p:cNvCxnSpPr/>
            <p:nvPr/>
          </p:nvCxnSpPr>
          <p:spPr>
            <a:xfrm flipH="1" rot="10800000">
              <a:off x="5018538" y="1872675"/>
              <a:ext cx="2817300" cy="529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206" name="Google Shape;206;p27"/>
            <p:cNvSpPr/>
            <p:nvPr/>
          </p:nvSpPr>
          <p:spPr>
            <a:xfrm>
              <a:off x="4927338" y="2020750"/>
              <a:ext cx="498600" cy="5505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7"/>
            <p:cNvSpPr txBox="1"/>
            <p:nvPr/>
          </p:nvSpPr>
          <p:spPr>
            <a:xfrm>
              <a:off x="5614363" y="931400"/>
              <a:ext cx="1313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sentence 1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8" name="Google Shape;208;p27"/>
            <p:cNvSpPr txBox="1"/>
            <p:nvPr/>
          </p:nvSpPr>
          <p:spPr>
            <a:xfrm>
              <a:off x="6857763" y="2020738"/>
              <a:ext cx="1313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sentence 2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9" name="Google Shape;209;p27"/>
            <p:cNvSpPr txBox="1"/>
            <p:nvPr/>
          </p:nvSpPr>
          <p:spPr>
            <a:xfrm>
              <a:off x="5104525" y="2020725"/>
              <a:ext cx="424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θ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10" name="Google Shape;210;p27"/>
          <p:cNvSpPr txBox="1"/>
          <p:nvPr/>
        </p:nvSpPr>
        <p:spPr>
          <a:xfrm>
            <a:off x="158425" y="780075"/>
            <a:ext cx="51432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Turn utterances into vectors with </a:t>
            </a:r>
            <a:r>
              <a:rPr b="1"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SBERT</a:t>
            </a: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sentence embeddings (Reimers &amp; Gurevych 2019) </a:t>
            </a:r>
            <a:b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Compute pairwise cosine similarity </a:t>
            </a:r>
            <a:b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(smaller angle = bigger cosine)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/>
          <p:nvPr>
            <p:ph type="title"/>
          </p:nvPr>
        </p:nvSpPr>
        <p:spPr>
          <a:xfrm>
            <a:off x="1970538" y="119275"/>
            <a:ext cx="55083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Descriptions diverge across groups</a:t>
            </a:r>
            <a:endParaRPr/>
          </a:p>
        </p:txBody>
      </p:sp>
      <p:sp>
        <p:nvSpPr>
          <p:cNvPr id="216" name="Google Shape;21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" name="Google Shape;217;p28"/>
          <p:cNvSpPr txBox="1"/>
          <p:nvPr/>
        </p:nvSpPr>
        <p:spPr>
          <a:xfrm>
            <a:off x="6112575" y="119275"/>
            <a:ext cx="290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8" name="Google Shape;218;p28"/>
          <p:cNvPicPr preferRelativeResize="0"/>
          <p:nvPr/>
        </p:nvPicPr>
        <p:blipFill rotWithShape="1">
          <a:blip r:embed="rId3">
            <a:alphaModFix/>
          </a:blip>
          <a:srcRect b="61415" l="63709" r="458" t="13482"/>
          <a:stretch/>
        </p:blipFill>
        <p:spPr>
          <a:xfrm>
            <a:off x="0" y="0"/>
            <a:ext cx="1682250" cy="9181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" name="Google Shape;219;p28"/>
          <p:cNvGrpSpPr/>
          <p:nvPr/>
        </p:nvGrpSpPr>
        <p:grpSpPr>
          <a:xfrm>
            <a:off x="55125" y="1375400"/>
            <a:ext cx="6571850" cy="3649578"/>
            <a:chOff x="55125" y="1375400"/>
            <a:chExt cx="6571850" cy="3649578"/>
          </a:xfrm>
        </p:grpSpPr>
        <p:pic>
          <p:nvPicPr>
            <p:cNvPr id="220" name="Google Shape;220;p28"/>
            <p:cNvPicPr preferRelativeResize="0"/>
            <p:nvPr/>
          </p:nvPicPr>
          <p:blipFill rotWithShape="1">
            <a:blip r:embed="rId4">
              <a:alphaModFix/>
            </a:blip>
            <a:srcRect b="14022" l="0" r="0" t="0"/>
            <a:stretch/>
          </p:blipFill>
          <p:spPr>
            <a:xfrm>
              <a:off x="55125" y="1494677"/>
              <a:ext cx="6571850" cy="3530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" name="Google Shape;221;p28"/>
            <p:cNvSpPr txBox="1"/>
            <p:nvPr/>
          </p:nvSpPr>
          <p:spPr>
            <a:xfrm>
              <a:off x="55125" y="1375400"/>
              <a:ext cx="751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Open Sans"/>
                  <a:ea typeface="Open Sans"/>
                  <a:cs typeface="Open Sans"/>
                  <a:sym typeface="Open Sans"/>
                </a:rPr>
                <a:t>more similar</a:t>
              </a:r>
              <a:endParaRPr sz="11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2" name="Google Shape;222;p28"/>
            <p:cNvSpPr txBox="1"/>
            <p:nvPr/>
          </p:nvSpPr>
          <p:spPr>
            <a:xfrm>
              <a:off x="55125" y="4198475"/>
              <a:ext cx="751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Open Sans"/>
                  <a:ea typeface="Open Sans"/>
                  <a:cs typeface="Open Sans"/>
                  <a:sym typeface="Open Sans"/>
                </a:rPr>
                <a:t>less</a:t>
              </a:r>
              <a:r>
                <a:rPr lang="en" sz="1100">
                  <a:latin typeface="Open Sans"/>
                  <a:ea typeface="Open Sans"/>
                  <a:cs typeface="Open Sans"/>
                  <a:sym typeface="Open Sans"/>
                </a:rPr>
                <a:t> similar</a:t>
              </a:r>
              <a:endParaRPr sz="11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223" name="Google Shape;223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6925" y="3635675"/>
              <a:ext cx="1336075" cy="6819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224" name="Google Shape;224;p28"/>
          <p:cNvGrpSpPr/>
          <p:nvPr/>
        </p:nvGrpSpPr>
        <p:grpSpPr>
          <a:xfrm>
            <a:off x="4751300" y="-9"/>
            <a:ext cx="4392700" cy="4435209"/>
            <a:chOff x="4751300" y="-9"/>
            <a:chExt cx="4392700" cy="4435209"/>
          </a:xfrm>
        </p:grpSpPr>
        <p:pic>
          <p:nvPicPr>
            <p:cNvPr id="225" name="Google Shape;225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617925" y="-9"/>
              <a:ext cx="1526075" cy="1529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6" name="Google Shape;226;p28"/>
            <p:cNvGrpSpPr/>
            <p:nvPr/>
          </p:nvGrpSpPr>
          <p:grpSpPr>
            <a:xfrm>
              <a:off x="4751300" y="1510800"/>
              <a:ext cx="4392675" cy="2924400"/>
              <a:chOff x="4751300" y="1510800"/>
              <a:chExt cx="4392675" cy="2924400"/>
            </a:xfrm>
          </p:grpSpPr>
          <p:sp>
            <p:nvSpPr>
              <p:cNvPr id="227" name="Google Shape;227;p28"/>
              <p:cNvSpPr/>
              <p:nvPr/>
            </p:nvSpPr>
            <p:spPr>
              <a:xfrm>
                <a:off x="4751300" y="2140325"/>
                <a:ext cx="661200" cy="2039400"/>
              </a:xfrm>
              <a:prstGeom prst="rect">
                <a:avLst/>
              </a:prstGeom>
              <a:noFill/>
              <a:ln cap="flat" cmpd="sng" w="381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28"/>
              <p:cNvSpPr txBox="1"/>
              <p:nvPr/>
            </p:nvSpPr>
            <p:spPr>
              <a:xfrm>
                <a:off x="6626975" y="1510800"/>
                <a:ext cx="2517000" cy="2924400"/>
              </a:xfrm>
              <a:prstGeom prst="rect">
                <a:avLst/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latin typeface="Open Sans"/>
                    <a:ea typeface="Open Sans"/>
                    <a:cs typeface="Open Sans"/>
                    <a:sym typeface="Open Sans"/>
                  </a:rPr>
                  <a:t>6-player games, block 5:</a:t>
                </a:r>
                <a:endParaRPr sz="1600"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slide tackle footballer</a:t>
                </a:r>
                <a:endParaRPr sz="15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abstract one</a:t>
                </a:r>
                <a:endParaRPr sz="15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the same zombie one one arm up one down</a:t>
                </a:r>
                <a:endParaRPr sz="15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The messy one square and triangle on top.</a:t>
                </a:r>
                <a:endParaRPr sz="15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cxnSp>
            <p:nvCxnSpPr>
              <p:cNvPr id="229" name="Google Shape;229;p28"/>
              <p:cNvCxnSpPr/>
              <p:nvPr/>
            </p:nvCxnSpPr>
            <p:spPr>
              <a:xfrm flipH="1" rot="10800000">
                <a:off x="5423650" y="1512825"/>
                <a:ext cx="1221600" cy="638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0" name="Google Shape;230;p28"/>
              <p:cNvCxnSpPr/>
              <p:nvPr/>
            </p:nvCxnSpPr>
            <p:spPr>
              <a:xfrm>
                <a:off x="5446050" y="4179800"/>
                <a:ext cx="1154400" cy="2355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29"/>
          <p:cNvGrpSpPr/>
          <p:nvPr/>
        </p:nvGrpSpPr>
        <p:grpSpPr>
          <a:xfrm>
            <a:off x="55125" y="1172200"/>
            <a:ext cx="5947998" cy="3960824"/>
            <a:chOff x="55125" y="1172200"/>
            <a:chExt cx="5947998" cy="3960824"/>
          </a:xfrm>
        </p:grpSpPr>
        <p:pic>
          <p:nvPicPr>
            <p:cNvPr id="236" name="Google Shape;236;p29"/>
            <p:cNvPicPr preferRelativeResize="0"/>
            <p:nvPr/>
          </p:nvPicPr>
          <p:blipFill rotWithShape="1">
            <a:blip r:embed="rId3">
              <a:alphaModFix/>
            </a:blip>
            <a:srcRect b="0" l="0" r="16029" t="8775"/>
            <a:stretch/>
          </p:blipFill>
          <p:spPr>
            <a:xfrm>
              <a:off x="167725" y="1172200"/>
              <a:ext cx="5835398" cy="3960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61725" y="3652900"/>
              <a:ext cx="1336075" cy="6819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grpSp>
          <p:nvGrpSpPr>
            <p:cNvPr id="238" name="Google Shape;238;p29"/>
            <p:cNvGrpSpPr/>
            <p:nvPr/>
          </p:nvGrpSpPr>
          <p:grpSpPr>
            <a:xfrm>
              <a:off x="55125" y="1375400"/>
              <a:ext cx="751800" cy="3346275"/>
              <a:chOff x="55125" y="1375400"/>
              <a:chExt cx="751800" cy="3346275"/>
            </a:xfrm>
          </p:grpSpPr>
          <p:sp>
            <p:nvSpPr>
              <p:cNvPr id="239" name="Google Shape;239;p29"/>
              <p:cNvSpPr txBox="1"/>
              <p:nvPr/>
            </p:nvSpPr>
            <p:spPr>
              <a:xfrm>
                <a:off x="55125" y="1375400"/>
                <a:ext cx="7518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Open Sans"/>
                    <a:ea typeface="Open Sans"/>
                    <a:cs typeface="Open Sans"/>
                    <a:sym typeface="Open Sans"/>
                  </a:rPr>
                  <a:t>more similar</a:t>
                </a:r>
                <a:endParaRPr sz="11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0" name="Google Shape;240;p29"/>
              <p:cNvSpPr txBox="1"/>
              <p:nvPr/>
            </p:nvSpPr>
            <p:spPr>
              <a:xfrm>
                <a:off x="55125" y="4198475"/>
                <a:ext cx="7518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Open Sans"/>
                    <a:ea typeface="Open Sans"/>
                    <a:cs typeface="Open Sans"/>
                    <a:sym typeface="Open Sans"/>
                  </a:rPr>
                  <a:t>less similar</a:t>
                </a:r>
                <a:endParaRPr sz="11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241" name="Google Shape;241;p29"/>
          <p:cNvSpPr txBox="1"/>
          <p:nvPr>
            <p:ph type="title"/>
          </p:nvPr>
        </p:nvSpPr>
        <p:spPr>
          <a:xfrm>
            <a:off x="2740050" y="64175"/>
            <a:ext cx="6281100" cy="10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Descriptions converge </a:t>
            </a:r>
            <a:br>
              <a:rPr lang="en"/>
            </a:br>
            <a:r>
              <a:rPr b="1" lang="en"/>
              <a:t>slower for bigger groups</a:t>
            </a:r>
            <a:endParaRPr b="1"/>
          </a:p>
        </p:txBody>
      </p:sp>
      <p:sp>
        <p:nvSpPr>
          <p:cNvPr id="242" name="Google Shape;24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3" name="Google Shape;243;p29"/>
          <p:cNvPicPr preferRelativeResize="0"/>
          <p:nvPr/>
        </p:nvPicPr>
        <p:blipFill rotWithShape="1">
          <a:blip r:embed="rId5">
            <a:alphaModFix/>
          </a:blip>
          <a:srcRect b="61465" l="10216" r="53683" t="13239"/>
          <a:stretch/>
        </p:blipFill>
        <p:spPr>
          <a:xfrm>
            <a:off x="-1" y="0"/>
            <a:ext cx="2083799" cy="1137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4" name="Google Shape;244;p29"/>
          <p:cNvGrpSpPr/>
          <p:nvPr/>
        </p:nvGrpSpPr>
        <p:grpSpPr>
          <a:xfrm>
            <a:off x="5081975" y="0"/>
            <a:ext cx="4062026" cy="3652900"/>
            <a:chOff x="5081975" y="0"/>
            <a:chExt cx="4062026" cy="3652900"/>
          </a:xfrm>
        </p:grpSpPr>
        <p:pic>
          <p:nvPicPr>
            <p:cNvPr id="245" name="Google Shape;245;p29"/>
            <p:cNvPicPr preferRelativeResize="0"/>
            <p:nvPr/>
          </p:nvPicPr>
          <p:blipFill rotWithShape="1">
            <a:blip r:embed="rId6">
              <a:alphaModFix/>
            </a:blip>
            <a:srcRect b="0" l="15283" r="18953" t="0"/>
            <a:stretch/>
          </p:blipFill>
          <p:spPr>
            <a:xfrm>
              <a:off x="8140375" y="0"/>
              <a:ext cx="1003625" cy="1529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6" name="Google Shape;246;p29"/>
            <p:cNvSpPr txBox="1"/>
            <p:nvPr/>
          </p:nvSpPr>
          <p:spPr>
            <a:xfrm>
              <a:off x="6135275" y="1621000"/>
              <a:ext cx="2818500" cy="2031900"/>
            </a:xfrm>
            <a:prstGeom prst="rect">
              <a:avLst/>
            </a:prstGeom>
            <a:noFill/>
            <a:ln cap="flat" cmpd="sng" w="38100">
              <a:solidFill>
                <a:srgbClr val="18918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Open Sans"/>
                  <a:ea typeface="Open Sans"/>
                  <a:cs typeface="Open Sans"/>
                  <a:sym typeface="Open Sans"/>
                </a:rPr>
                <a:t>Round 3:</a:t>
              </a:r>
              <a:r>
                <a:rPr lang="en" sz="1500">
                  <a:latin typeface="Courier New"/>
                  <a:ea typeface="Courier New"/>
                  <a:cs typeface="Courier New"/>
                  <a:sym typeface="Courier New"/>
                </a:rPr>
                <a:t> It's the pope guy, [...]</a:t>
              </a:r>
              <a:endParaRPr sz="15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Open Sans"/>
                  <a:ea typeface="Open Sans"/>
                  <a:cs typeface="Open Sans"/>
                  <a:sym typeface="Open Sans"/>
                </a:rPr>
                <a:t>Round 4:</a:t>
              </a:r>
              <a:r>
                <a:rPr lang="en" sz="1500">
                  <a:latin typeface="Courier New"/>
                  <a:ea typeface="Courier New"/>
                  <a:cs typeface="Courier New"/>
                  <a:sym typeface="Courier New"/>
                </a:rPr>
                <a:t> beggar or pope</a:t>
              </a:r>
              <a:endParaRPr sz="15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Open Sans"/>
                  <a:ea typeface="Open Sans"/>
                  <a:cs typeface="Open Sans"/>
                  <a:sym typeface="Open Sans"/>
                </a:rPr>
                <a:t>Round 5:</a:t>
              </a:r>
              <a:r>
                <a:rPr lang="en" sz="1500">
                  <a:latin typeface="Courier New"/>
                  <a:ea typeface="Courier New"/>
                  <a:cs typeface="Courier New"/>
                  <a:sym typeface="Courier New"/>
                </a:rPr>
                <a:t> Pope</a:t>
              </a:r>
              <a:endParaRPr sz="15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Open Sans"/>
                  <a:ea typeface="Open Sans"/>
                  <a:cs typeface="Open Sans"/>
                  <a:sym typeface="Open Sans"/>
                </a:rPr>
                <a:t>Round 6:</a:t>
              </a:r>
              <a:r>
                <a:rPr lang="en" sz="1500">
                  <a:latin typeface="Courier New"/>
                  <a:ea typeface="Courier New"/>
                  <a:cs typeface="Courier New"/>
                  <a:sym typeface="Courier New"/>
                </a:rPr>
                <a:t> Pope</a:t>
              </a:r>
              <a:endParaRPr sz="15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cxnSp>
          <p:nvCxnSpPr>
            <p:cNvPr id="247" name="Google Shape;247;p29"/>
            <p:cNvCxnSpPr/>
            <p:nvPr/>
          </p:nvCxnSpPr>
          <p:spPr>
            <a:xfrm flipH="1" rot="10800000">
              <a:off x="5081975" y="2207675"/>
              <a:ext cx="1053300" cy="425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2" name="Google Shape;252;p30"/>
          <p:cNvGraphicFramePr/>
          <p:nvPr/>
        </p:nvGraphicFramePr>
        <p:xfrm>
          <a:off x="384300" y="777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{91A7690F-7A78-481A-8021-E639D1D70A63}</a:tableStyleId>
              </a:tblPr>
              <a:tblGrid>
                <a:gridCol w="3380350"/>
                <a:gridCol w="1869125"/>
                <a:gridCol w="2925750"/>
              </a:tblGrid>
              <a:tr h="1250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Does accuracy increase?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00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Yes</a:t>
                      </a:r>
                      <a:endParaRPr sz="1800">
                        <a:solidFill>
                          <a:srgbClr val="0000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3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How does group size affect reduction</a:t>
                      </a: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?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00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Bigger groups say a bit more</a:t>
                      </a:r>
                      <a:endParaRPr sz="1800">
                        <a:solidFill>
                          <a:srgbClr val="0000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56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How do conventions emerge in larger groups? 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0000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</a:t>
                      </a:r>
                      <a:r>
                        <a:rPr lang="en" sz="1800">
                          <a:solidFill>
                            <a:srgbClr val="0000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onvergence is slightly slower in larger groups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3" name="Google Shape;253;p30"/>
          <p:cNvSpPr txBox="1"/>
          <p:nvPr>
            <p:ph type="title"/>
          </p:nvPr>
        </p:nvSpPr>
        <p:spPr>
          <a:xfrm>
            <a:off x="311700" y="120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group size affect convention formation?</a:t>
            </a:r>
            <a:endParaRPr/>
          </a:p>
        </p:txBody>
      </p:sp>
      <p:sp>
        <p:nvSpPr>
          <p:cNvPr id="254" name="Google Shape;25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5" name="Google Shape;255;p30"/>
          <p:cNvPicPr preferRelativeResize="0"/>
          <p:nvPr/>
        </p:nvPicPr>
        <p:blipFill rotWithShape="1">
          <a:blip r:embed="rId3">
            <a:alphaModFix/>
          </a:blip>
          <a:srcRect b="6937" l="4447" r="14541" t="12669"/>
          <a:stretch/>
        </p:blipFill>
        <p:spPr>
          <a:xfrm>
            <a:off x="6013083" y="3380600"/>
            <a:ext cx="2224351" cy="137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0"/>
          <p:cNvPicPr preferRelativeResize="0"/>
          <p:nvPr/>
        </p:nvPicPr>
        <p:blipFill rotWithShape="1">
          <a:blip r:embed="rId4">
            <a:alphaModFix/>
          </a:blip>
          <a:srcRect b="10273" l="5114" r="0" t="0"/>
          <a:stretch/>
        </p:blipFill>
        <p:spPr>
          <a:xfrm>
            <a:off x="6003411" y="2143431"/>
            <a:ext cx="2243695" cy="1060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0"/>
          <p:cNvPicPr preferRelativeResize="0"/>
          <p:nvPr/>
        </p:nvPicPr>
        <p:blipFill rotWithShape="1">
          <a:blip r:embed="rId5">
            <a:alphaModFix/>
          </a:blip>
          <a:srcRect b="8850" l="4456" r="13468" t="0"/>
          <a:stretch/>
        </p:blipFill>
        <p:spPr>
          <a:xfrm>
            <a:off x="6045958" y="819450"/>
            <a:ext cx="2158602" cy="119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1"/>
          <p:cNvSpPr/>
          <p:nvPr/>
        </p:nvSpPr>
        <p:spPr>
          <a:xfrm>
            <a:off x="1500038" y="101825"/>
            <a:ext cx="1969200" cy="4069500"/>
          </a:xfrm>
          <a:prstGeom prst="ellipse">
            <a:avLst/>
          </a:prstGeom>
          <a:solidFill>
            <a:srgbClr val="FF0000">
              <a:alpha val="446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1"/>
          <p:cNvSpPr txBox="1"/>
          <p:nvPr>
            <p:ph idx="12" type="sldNum"/>
          </p:nvPr>
        </p:nvSpPr>
        <p:spPr>
          <a:xfrm>
            <a:off x="8472458" y="4716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4" name="Google Shape;264;p31"/>
          <p:cNvCxnSpPr/>
          <p:nvPr/>
        </p:nvCxnSpPr>
        <p:spPr>
          <a:xfrm rot="10800000">
            <a:off x="2548011" y="1278458"/>
            <a:ext cx="12900" cy="2293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pic>
        <p:nvPicPr>
          <p:cNvPr id="265" name="Google Shape;2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319" y="294296"/>
            <a:ext cx="1460640" cy="86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1"/>
          <p:cNvSpPr txBox="1"/>
          <p:nvPr/>
        </p:nvSpPr>
        <p:spPr>
          <a:xfrm rot="-5400000">
            <a:off x="1684763" y="1821425"/>
            <a:ext cx="135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More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people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67" name="Google Shape;267;p31"/>
          <p:cNvGrpSpPr/>
          <p:nvPr/>
        </p:nvGrpSpPr>
        <p:grpSpPr>
          <a:xfrm>
            <a:off x="2552024" y="1525274"/>
            <a:ext cx="5094262" cy="2272986"/>
            <a:chOff x="4219187" y="1232937"/>
            <a:chExt cx="5094262" cy="2272986"/>
          </a:xfrm>
        </p:grpSpPr>
        <p:cxnSp>
          <p:nvCxnSpPr>
            <p:cNvPr id="268" name="Google Shape;268;p31"/>
            <p:cNvCxnSpPr/>
            <p:nvPr/>
          </p:nvCxnSpPr>
          <p:spPr>
            <a:xfrm flipH="1" rot="10800000">
              <a:off x="4219187" y="2098220"/>
              <a:ext cx="2780400" cy="1181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med" w="med" type="none"/>
              <a:tailEnd len="med" w="med" type="triangle"/>
            </a:ln>
          </p:spPr>
        </p:cxnSp>
        <p:pic>
          <p:nvPicPr>
            <p:cNvPr id="269" name="Google Shape;269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109949" y="1232937"/>
              <a:ext cx="2203500" cy="1064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0" name="Google Shape;270;p31"/>
            <p:cNvSpPr txBox="1"/>
            <p:nvPr/>
          </p:nvSpPr>
          <p:spPr>
            <a:xfrm rot="-1353706">
              <a:off x="4549522" y="2623300"/>
              <a:ext cx="2594355" cy="4002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Differences in </a:t>
              </a:r>
              <a:r>
                <a:rPr b="1" lang="en">
                  <a:latin typeface="Open Sans"/>
                  <a:ea typeface="Open Sans"/>
                  <a:cs typeface="Open Sans"/>
                  <a:sym typeface="Open Sans"/>
                </a:rPr>
                <a:t>incentives</a:t>
              </a:r>
              <a:endParaRPr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71" name="Google Shape;271;p31"/>
          <p:cNvGrpSpPr/>
          <p:nvPr/>
        </p:nvGrpSpPr>
        <p:grpSpPr>
          <a:xfrm>
            <a:off x="2497905" y="3493653"/>
            <a:ext cx="5266907" cy="1238360"/>
            <a:chOff x="4165068" y="3478266"/>
            <a:chExt cx="5266907" cy="1238360"/>
          </a:xfrm>
        </p:grpSpPr>
        <p:grpSp>
          <p:nvGrpSpPr>
            <p:cNvPr id="272" name="Google Shape;272;p31"/>
            <p:cNvGrpSpPr/>
            <p:nvPr/>
          </p:nvGrpSpPr>
          <p:grpSpPr>
            <a:xfrm>
              <a:off x="4165068" y="3478266"/>
              <a:ext cx="5266907" cy="1103125"/>
              <a:chOff x="4165068" y="3201316"/>
              <a:chExt cx="5266907" cy="1103125"/>
            </a:xfrm>
          </p:grpSpPr>
          <p:cxnSp>
            <p:nvCxnSpPr>
              <p:cNvPr id="273" name="Google Shape;273;p31"/>
              <p:cNvCxnSpPr/>
              <p:nvPr/>
            </p:nvCxnSpPr>
            <p:spPr>
              <a:xfrm>
                <a:off x="4165068" y="3260229"/>
                <a:ext cx="3225600" cy="6849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dot"/>
                <a:round/>
                <a:headEnd len="med" w="med" type="oval"/>
                <a:tailEnd len="med" w="med" type="triangle"/>
              </a:ln>
            </p:spPr>
          </p:cxnSp>
          <p:pic>
            <p:nvPicPr>
              <p:cNvPr id="274" name="Google Shape;274;p3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7506849" y="3201316"/>
                <a:ext cx="1925125" cy="11031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75" name="Google Shape;275;p31"/>
            <p:cNvSpPr txBox="1"/>
            <p:nvPr/>
          </p:nvSpPr>
          <p:spPr>
            <a:xfrm rot="712715">
              <a:off x="4828329" y="4031657"/>
              <a:ext cx="2809973" cy="4000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Differences in </a:t>
              </a:r>
              <a:r>
                <a:rPr b="1" lang="en">
                  <a:latin typeface="Open Sans"/>
                  <a:ea typeface="Open Sans"/>
                  <a:cs typeface="Open Sans"/>
                  <a:sym typeface="Open Sans"/>
                </a:rPr>
                <a:t>knowledge</a:t>
              </a:r>
              <a:endParaRPr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276" name="Google Shape;276;p31"/>
          <p:cNvPicPr preferRelativeResize="0"/>
          <p:nvPr/>
        </p:nvPicPr>
        <p:blipFill rotWithShape="1">
          <a:blip r:embed="rId6">
            <a:alphaModFix/>
          </a:blip>
          <a:srcRect b="0" l="8411" r="14063" t="0"/>
          <a:stretch/>
        </p:blipFill>
        <p:spPr>
          <a:xfrm>
            <a:off x="1683012" y="3085420"/>
            <a:ext cx="1356425" cy="100132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1"/>
          <p:cNvSpPr txBox="1"/>
          <p:nvPr>
            <p:ph idx="1" type="body"/>
          </p:nvPr>
        </p:nvSpPr>
        <p:spPr>
          <a:xfrm>
            <a:off x="6176402" y="0"/>
            <a:ext cx="29676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500"/>
              <a:t>Questions?</a:t>
            </a:r>
            <a:endParaRPr b="1" sz="3500"/>
          </a:p>
        </p:txBody>
      </p:sp>
      <p:sp>
        <p:nvSpPr>
          <p:cNvPr id="278" name="Google Shape;278;p31"/>
          <p:cNvSpPr txBox="1"/>
          <p:nvPr>
            <p:ph idx="1" type="body"/>
          </p:nvPr>
        </p:nvSpPr>
        <p:spPr>
          <a:xfrm>
            <a:off x="0" y="4474600"/>
            <a:ext cx="70293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materials, data, code: </a:t>
            </a:r>
            <a:r>
              <a:rPr lang="en" sz="2800" u="sng">
                <a:solidFill>
                  <a:schemeClr val="hlink"/>
                </a:solidFill>
                <a:hlinkClick r:id="rId7"/>
              </a:rPr>
              <a:t>github.com/vboyce/FYP</a:t>
            </a:r>
            <a:endParaRPr sz="2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contact: vboyce@stanford.edu</a:t>
            </a:r>
            <a:endParaRPr sz="2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1330950" y="156550"/>
            <a:ext cx="648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 often happens in groups!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b="0" l="0" r="0" t="35843"/>
          <a:stretch/>
        </p:blipFill>
        <p:spPr>
          <a:xfrm>
            <a:off x="4344275" y="824250"/>
            <a:ext cx="4099050" cy="191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4">
            <a:alphaModFix/>
          </a:blip>
          <a:srcRect b="15282" l="0" r="0" t="0"/>
          <a:stretch/>
        </p:blipFill>
        <p:spPr>
          <a:xfrm>
            <a:off x="700663" y="827743"/>
            <a:ext cx="3643625" cy="1913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663" y="2737957"/>
            <a:ext cx="3643622" cy="2232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4287" y="2737957"/>
            <a:ext cx="4099050" cy="2232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/>
          <p:nvPr>
            <p:ph type="title"/>
          </p:nvPr>
        </p:nvSpPr>
        <p:spPr>
          <a:xfrm>
            <a:off x="119600" y="120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Demographics</a:t>
            </a:r>
            <a:endParaRPr/>
          </a:p>
        </p:txBody>
      </p:sp>
      <p:sp>
        <p:nvSpPr>
          <p:cNvPr id="284" name="Google Shape;284;p32"/>
          <p:cNvSpPr txBox="1"/>
          <p:nvPr>
            <p:ph idx="1" type="body"/>
          </p:nvPr>
        </p:nvSpPr>
        <p:spPr>
          <a:xfrm>
            <a:off x="119600" y="693375"/>
            <a:ext cx="8712600" cy="3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Most thought their partners were human (343 yes ,11 no)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/>
              <a:t>Gender: 164 female, 186 male, 4 non-binary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/>
              <a:t>Age: 18-74, mean of 30, 50% in 24-39 range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/>
              <a:t>Race/ethnicity: 284 White, 40 Black, 39 Asian, 12 Hispanic, 1 Native American</a:t>
            </a:r>
            <a:endParaRPr sz="2500"/>
          </a:p>
        </p:txBody>
      </p:sp>
      <p:sp>
        <p:nvSpPr>
          <p:cNvPr id="285" name="Google Shape;28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3"/>
          <p:cNvSpPr txBox="1"/>
          <p:nvPr>
            <p:ph type="title"/>
          </p:nvPr>
        </p:nvSpPr>
        <p:spPr>
          <a:xfrm>
            <a:off x="311700" y="120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Methods: Prolific &amp; Empirica</a:t>
            </a:r>
            <a:endParaRPr/>
          </a:p>
        </p:txBody>
      </p:sp>
      <p:sp>
        <p:nvSpPr>
          <p:cNvPr id="291" name="Google Shape;29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2" name="Google Shape;29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93375"/>
            <a:ext cx="6289952" cy="4208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3" name="Google Shape;293;p33"/>
          <p:cNvGrpSpPr/>
          <p:nvPr/>
        </p:nvGrpSpPr>
        <p:grpSpPr>
          <a:xfrm>
            <a:off x="7750675" y="2823175"/>
            <a:ext cx="1205551" cy="1554526"/>
            <a:chOff x="7626750" y="120675"/>
            <a:chExt cx="1205551" cy="1554526"/>
          </a:xfrm>
        </p:grpSpPr>
        <p:pic>
          <p:nvPicPr>
            <p:cNvPr id="294" name="Google Shape;294;p33"/>
            <p:cNvPicPr preferRelativeResize="0"/>
            <p:nvPr/>
          </p:nvPicPr>
          <p:blipFill rotWithShape="1">
            <a:blip r:embed="rId5">
              <a:alphaModFix/>
            </a:blip>
            <a:srcRect b="0" l="47496" r="7108" t="38042"/>
            <a:stretch/>
          </p:blipFill>
          <p:spPr>
            <a:xfrm>
              <a:off x="7626750" y="440825"/>
              <a:ext cx="1205551" cy="12343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5" name="Google Shape;295;p33"/>
            <p:cNvSpPr txBox="1"/>
            <p:nvPr/>
          </p:nvSpPr>
          <p:spPr>
            <a:xfrm>
              <a:off x="7626750" y="120675"/>
              <a:ext cx="1205400" cy="400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Correct!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96" name="Google Shape;296;p33"/>
          <p:cNvGrpSpPr/>
          <p:nvPr/>
        </p:nvGrpSpPr>
        <p:grpSpPr>
          <a:xfrm>
            <a:off x="6945500" y="693375"/>
            <a:ext cx="1742177" cy="2065301"/>
            <a:chOff x="7348325" y="206925"/>
            <a:chExt cx="1742177" cy="2065301"/>
          </a:xfrm>
        </p:grpSpPr>
        <p:pic>
          <p:nvPicPr>
            <p:cNvPr id="297" name="Google Shape;297;p33"/>
            <p:cNvPicPr preferRelativeResize="0"/>
            <p:nvPr/>
          </p:nvPicPr>
          <p:blipFill rotWithShape="1">
            <a:blip r:embed="rId6">
              <a:alphaModFix/>
            </a:blip>
            <a:srcRect b="24628" l="45003" r="0" t="5524"/>
            <a:stretch/>
          </p:blipFill>
          <p:spPr>
            <a:xfrm>
              <a:off x="7348325" y="609377"/>
              <a:ext cx="1742177" cy="1662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8" name="Google Shape;298;p33"/>
            <p:cNvSpPr txBox="1"/>
            <p:nvPr/>
          </p:nvSpPr>
          <p:spPr>
            <a:xfrm>
              <a:off x="7348328" y="206925"/>
              <a:ext cx="1742100" cy="400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2/3 correct!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99" name="Google Shape;299;p33"/>
          <p:cNvGrpSpPr/>
          <p:nvPr/>
        </p:nvGrpSpPr>
        <p:grpSpPr>
          <a:xfrm>
            <a:off x="6406662" y="2836075"/>
            <a:ext cx="1125674" cy="1528751"/>
            <a:chOff x="7078038" y="3082950"/>
            <a:chExt cx="1125674" cy="1528751"/>
          </a:xfrm>
        </p:grpSpPr>
        <p:pic>
          <p:nvPicPr>
            <p:cNvPr id="300" name="Google Shape;300;p33"/>
            <p:cNvPicPr preferRelativeResize="0"/>
            <p:nvPr/>
          </p:nvPicPr>
          <p:blipFill rotWithShape="1">
            <a:blip r:embed="rId7">
              <a:alphaModFix/>
            </a:blip>
            <a:srcRect b="31799" l="0" r="53165" t="5848"/>
            <a:stretch/>
          </p:blipFill>
          <p:spPr>
            <a:xfrm>
              <a:off x="7078038" y="3483150"/>
              <a:ext cx="1125674" cy="1128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1" name="Google Shape;301;p33"/>
            <p:cNvSpPr txBox="1"/>
            <p:nvPr/>
          </p:nvSpPr>
          <p:spPr>
            <a:xfrm>
              <a:off x="7078075" y="3082950"/>
              <a:ext cx="1125600" cy="400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Inc</a:t>
              </a:r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orrect!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02" name="Google Shape;302;p33"/>
          <p:cNvSpPr txBox="1"/>
          <p:nvPr/>
        </p:nvSpPr>
        <p:spPr>
          <a:xfrm>
            <a:off x="6330150" y="4659925"/>
            <a:ext cx="210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Almaatouq et al (2021)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4"/>
          <p:cNvSpPr txBox="1"/>
          <p:nvPr>
            <p:ph idx="1" type="body"/>
          </p:nvPr>
        </p:nvSpPr>
        <p:spPr>
          <a:xfrm>
            <a:off x="311700" y="693375"/>
            <a:ext cx="8520600" cy="11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Aimed for 20 games / condition. </a:t>
            </a:r>
            <a:endParaRPr sz="2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800"/>
              <a:t>Included all complete blocks, even if the game didn’t finish</a:t>
            </a:r>
            <a:endParaRPr sz="2800"/>
          </a:p>
        </p:txBody>
      </p:sp>
      <p:sp>
        <p:nvSpPr>
          <p:cNvPr id="308" name="Google Shape;30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09" name="Google Shape;309;p34"/>
          <p:cNvGraphicFramePr/>
          <p:nvPr/>
        </p:nvGraphicFramePr>
        <p:xfrm>
          <a:off x="2259550" y="20139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{91A7690F-7A78-481A-8021-E639D1D70A63}</a:tableStyleId>
              </a:tblPr>
              <a:tblGrid>
                <a:gridCol w="1133325"/>
                <a:gridCol w="1309150"/>
                <a:gridCol w="1026575"/>
              </a:tblGrid>
              <a:tr h="455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Players</a:t>
                      </a:r>
                      <a:endParaRPr sz="2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Complete</a:t>
                      </a:r>
                      <a:endParaRPr sz="2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Partial</a:t>
                      </a:r>
                      <a:endParaRPr sz="2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55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2</a:t>
                      </a:r>
                      <a:endParaRPr sz="2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15</a:t>
                      </a:r>
                      <a:endParaRPr sz="2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4</a:t>
                      </a:r>
                      <a:endParaRPr sz="2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55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3</a:t>
                      </a:r>
                      <a:endParaRPr sz="2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18</a:t>
                      </a:r>
                      <a:endParaRPr sz="2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2</a:t>
                      </a:r>
                      <a:endParaRPr sz="2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55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4</a:t>
                      </a:r>
                      <a:endParaRPr sz="2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19</a:t>
                      </a:r>
                      <a:endParaRPr sz="2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2</a:t>
                      </a:r>
                      <a:endParaRPr sz="2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55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5</a:t>
                      </a:r>
                      <a:endParaRPr sz="2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17</a:t>
                      </a:r>
                      <a:endParaRPr sz="2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3</a:t>
                      </a:r>
                      <a:endParaRPr sz="2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55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6</a:t>
                      </a:r>
                      <a:endParaRPr sz="2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12</a:t>
                      </a:r>
                      <a:endParaRPr sz="2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6</a:t>
                      </a:r>
                      <a:endParaRPr sz="2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5"/>
          <p:cNvSpPr txBox="1"/>
          <p:nvPr>
            <p:ph type="title"/>
          </p:nvPr>
        </p:nvSpPr>
        <p:spPr>
          <a:xfrm>
            <a:off x="311700" y="120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results:</a:t>
            </a:r>
            <a:endParaRPr/>
          </a:p>
        </p:txBody>
      </p:sp>
      <p:sp>
        <p:nvSpPr>
          <p:cNvPr id="315" name="Google Shape;315;p35"/>
          <p:cNvSpPr txBox="1"/>
          <p:nvPr>
            <p:ph idx="1" type="body"/>
          </p:nvPr>
        </p:nvSpPr>
        <p:spPr>
          <a:xfrm>
            <a:off x="311700" y="693375"/>
            <a:ext cx="8520600" cy="3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correct.num ~ block * num.Players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block = .38 [.25, .5]; numPlayers=-.02 [ -.08,.03]; block:numPlayers=-.01[-.04,.01]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time ~ block * num.Players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block = -10.0 [-11.03, -9.03]; numPlayers=1.03 [ .4,1.66]; block:numPlayers=.29 [.07,.5]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words ~ block * numPlayers + (block|tangram) + (1|playerId) + (1|tangram_group) + (block|gameId)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block=-3.35 [-4.58, -2.13]; numPlayers=1.67 [.68, 2.71]; block:numPlayers=-.1 [-.39, .18]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316" name="Google Shape;31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6"/>
          <p:cNvSpPr txBox="1"/>
          <p:nvPr>
            <p:ph type="title"/>
          </p:nvPr>
        </p:nvSpPr>
        <p:spPr>
          <a:xfrm>
            <a:off x="311700" y="120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/>
              <a:t>People choose faster in later rounds</a:t>
            </a:r>
            <a:endParaRPr sz="2220"/>
          </a:p>
        </p:txBody>
      </p:sp>
      <p:sp>
        <p:nvSpPr>
          <p:cNvPr id="322" name="Google Shape;32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3" name="Google Shape;323;p36"/>
          <p:cNvPicPr preferRelativeResize="0"/>
          <p:nvPr/>
        </p:nvPicPr>
        <p:blipFill rotWithShape="1">
          <a:blip r:embed="rId3">
            <a:alphaModFix/>
          </a:blip>
          <a:srcRect b="0" l="0" r="15476" t="0"/>
          <a:stretch/>
        </p:blipFill>
        <p:spPr>
          <a:xfrm>
            <a:off x="1218698" y="915850"/>
            <a:ext cx="6706600" cy="396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1300" y="1150750"/>
            <a:ext cx="1336075" cy="681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7"/>
          <p:cNvSpPr txBox="1"/>
          <p:nvPr>
            <p:ph type="title"/>
          </p:nvPr>
        </p:nvSpPr>
        <p:spPr>
          <a:xfrm>
            <a:off x="273000" y="0"/>
            <a:ext cx="694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Nicknames originate earlier in smaller groups</a:t>
            </a:r>
            <a:endParaRPr/>
          </a:p>
        </p:txBody>
      </p:sp>
      <p:sp>
        <p:nvSpPr>
          <p:cNvPr id="330" name="Google Shape;33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1" name="Google Shape;33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300" y="515900"/>
            <a:ext cx="8223401" cy="411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7"/>
          <p:cNvSpPr txBox="1"/>
          <p:nvPr/>
        </p:nvSpPr>
        <p:spPr>
          <a:xfrm>
            <a:off x="0" y="4552225"/>
            <a:ext cx="868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overlap ~ block * numPlayers + same_speaker + (1 | gameId) + (1 | target)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block=.1[.08, .12] ;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numPlayers=-.07 [-.09, -.04] ;block:numPlayers =0[-.01, 0]; same_speaker=.08 [.05, .1]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"/>
          <p:cNvSpPr txBox="1"/>
          <p:nvPr>
            <p:ph type="title"/>
          </p:nvPr>
        </p:nvSpPr>
        <p:spPr>
          <a:xfrm>
            <a:off x="273000" y="0"/>
            <a:ext cx="694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Descriptions diverge across tangrams</a:t>
            </a:r>
            <a:endParaRPr/>
          </a:p>
        </p:txBody>
      </p:sp>
      <p:sp>
        <p:nvSpPr>
          <p:cNvPr id="338" name="Google Shape;33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9" name="Google Shape;33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7349453" cy="367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5" name="Google Shape;3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027097" cy="4358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1" name="Google Shape;35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3300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7" name="Google Shape;35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96393" cy="4358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/>
              <a:t>‹#›</a:t>
            </a:fld>
            <a:endParaRPr sz="1400"/>
          </a:p>
        </p:txBody>
      </p:sp>
      <p:grpSp>
        <p:nvGrpSpPr>
          <p:cNvPr id="76" name="Google Shape;76;p15"/>
          <p:cNvGrpSpPr/>
          <p:nvPr/>
        </p:nvGrpSpPr>
        <p:grpSpPr>
          <a:xfrm>
            <a:off x="4247525" y="1008551"/>
            <a:ext cx="4161697" cy="3152444"/>
            <a:chOff x="1319666" y="235854"/>
            <a:chExt cx="6221702" cy="4597411"/>
          </a:xfrm>
        </p:grpSpPr>
        <p:grpSp>
          <p:nvGrpSpPr>
            <p:cNvPr id="77" name="Google Shape;77;p15"/>
            <p:cNvGrpSpPr/>
            <p:nvPr/>
          </p:nvGrpSpPr>
          <p:grpSpPr>
            <a:xfrm>
              <a:off x="5323253" y="1984975"/>
              <a:ext cx="1781672" cy="2420771"/>
              <a:chOff x="5172275" y="1323700"/>
              <a:chExt cx="974550" cy="1407425"/>
            </a:xfrm>
          </p:grpSpPr>
          <p:sp>
            <p:nvSpPr>
              <p:cNvPr id="78" name="Google Shape;78;p15"/>
              <p:cNvSpPr/>
              <p:nvPr/>
            </p:nvSpPr>
            <p:spPr>
              <a:xfrm>
                <a:off x="5260850" y="1559925"/>
                <a:ext cx="812100" cy="1171200"/>
              </a:xfrm>
              <a:prstGeom prst="triangle">
                <a:avLst>
                  <a:gd fmla="val 50000" name="adj"/>
                </a:avLst>
              </a:prstGeom>
              <a:solidFill>
                <a:srgbClr val="B6D7A8"/>
              </a:solidFill>
              <a:ln cap="flat" cmpd="sng" w="9525">
                <a:solidFill>
                  <a:srgbClr val="B6D7A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5396300" y="1323700"/>
                <a:ext cx="541200" cy="511800"/>
              </a:xfrm>
              <a:prstGeom prst="flowChartConnector">
                <a:avLst/>
              </a:prstGeom>
              <a:solidFill>
                <a:srgbClr val="B6D7A8"/>
              </a:solidFill>
              <a:ln cap="flat" cmpd="sng" w="9525">
                <a:solidFill>
                  <a:srgbClr val="B6D7A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0" name="Google Shape;80;p15"/>
              <p:cNvCxnSpPr>
                <a:endCxn id="78" idx="1"/>
              </p:cNvCxnSpPr>
              <p:nvPr/>
            </p:nvCxnSpPr>
            <p:spPr>
              <a:xfrm>
                <a:off x="5172275" y="1963425"/>
                <a:ext cx="291600" cy="1821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B6D7A8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" name="Google Shape;81;p15"/>
              <p:cNvCxnSpPr>
                <a:stCxn id="78" idx="5"/>
              </p:cNvCxnSpPr>
              <p:nvPr/>
            </p:nvCxnSpPr>
            <p:spPr>
              <a:xfrm flipH="1" rot="10800000">
                <a:off x="5869925" y="2032425"/>
                <a:ext cx="276900" cy="1131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B6D7A8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82" name="Google Shape;82;p15"/>
            <p:cNvSpPr/>
            <p:nvPr/>
          </p:nvSpPr>
          <p:spPr>
            <a:xfrm flipH="1">
              <a:off x="2381687" y="1773270"/>
              <a:ext cx="4070700" cy="2167500"/>
            </a:xfrm>
            <a:prstGeom prst="parallelogram">
              <a:avLst>
                <a:gd fmla="val 24137" name="adj"/>
              </a:avLst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3" name="Google Shape;83;p15"/>
            <p:cNvGrpSpPr/>
            <p:nvPr/>
          </p:nvGrpSpPr>
          <p:grpSpPr>
            <a:xfrm>
              <a:off x="2669210" y="2412494"/>
              <a:ext cx="1781672" cy="2420771"/>
              <a:chOff x="3671400" y="1722500"/>
              <a:chExt cx="974550" cy="1407425"/>
            </a:xfrm>
          </p:grpSpPr>
          <p:sp>
            <p:nvSpPr>
              <p:cNvPr id="84" name="Google Shape;84;p15"/>
              <p:cNvSpPr/>
              <p:nvPr/>
            </p:nvSpPr>
            <p:spPr>
              <a:xfrm>
                <a:off x="3759975" y="1958725"/>
                <a:ext cx="812100" cy="1171200"/>
              </a:xfrm>
              <a:prstGeom prst="triangle">
                <a:avLst>
                  <a:gd fmla="val 50000" name="adj"/>
                </a:avLst>
              </a:prstGeom>
              <a:solidFill>
                <a:srgbClr val="674EA7"/>
              </a:solidFill>
              <a:ln cap="flat" cmpd="sng" w="9525">
                <a:solidFill>
                  <a:srgbClr val="674EA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3895425" y="1722500"/>
                <a:ext cx="541200" cy="511800"/>
              </a:xfrm>
              <a:prstGeom prst="flowChartConnector">
                <a:avLst/>
              </a:prstGeom>
              <a:solidFill>
                <a:srgbClr val="674EA7"/>
              </a:solidFill>
              <a:ln cap="flat" cmpd="sng" w="9525">
                <a:solidFill>
                  <a:srgbClr val="674EA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6" name="Google Shape;86;p15"/>
              <p:cNvCxnSpPr>
                <a:endCxn id="84" idx="1"/>
              </p:cNvCxnSpPr>
              <p:nvPr/>
            </p:nvCxnSpPr>
            <p:spPr>
              <a:xfrm>
                <a:off x="3671400" y="2362225"/>
                <a:ext cx="291600" cy="1821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674EA7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" name="Google Shape;87;p15"/>
              <p:cNvCxnSpPr>
                <a:stCxn id="84" idx="5"/>
              </p:cNvCxnSpPr>
              <p:nvPr/>
            </p:nvCxnSpPr>
            <p:spPr>
              <a:xfrm flipH="1" rot="10800000">
                <a:off x="4369050" y="2431225"/>
                <a:ext cx="276900" cy="1131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674EA7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88" name="Google Shape;88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71918" y="1885160"/>
              <a:ext cx="1628709" cy="15352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Google Shape;89;p15"/>
            <p:cNvSpPr/>
            <p:nvPr/>
          </p:nvSpPr>
          <p:spPr>
            <a:xfrm>
              <a:off x="1319666" y="235854"/>
              <a:ext cx="3576600" cy="1749300"/>
            </a:xfrm>
            <a:prstGeom prst="wedgeRoundRectCallout">
              <a:avLst>
                <a:gd fmla="val -811" name="adj1"/>
                <a:gd fmla="val 85860" name="adj2"/>
                <a:gd fmla="val 0" name="adj3"/>
              </a:avLst>
            </a:prstGeom>
            <a:solidFill>
              <a:srgbClr val="D9D2E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It looks like a person sitting down. They’re kinda hunched over and sad-looking. </a:t>
              </a:r>
              <a:endParaRPr sz="1600"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5225668" y="339214"/>
              <a:ext cx="2315700" cy="1329000"/>
            </a:xfrm>
            <a:prstGeom prst="wedgeRoundRectCallout">
              <a:avLst>
                <a:gd fmla="val 4016" name="adj1"/>
                <a:gd fmla="val 75909" name="adj2"/>
                <a:gd fmla="val 0" name="adj3"/>
              </a:avLst>
            </a:prstGeom>
            <a:solidFill>
              <a:srgbClr val="D9EAD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Facing left? I think I see it.</a:t>
              </a:r>
              <a:endParaRPr sz="1600"/>
            </a:p>
          </p:txBody>
        </p:sp>
      </p:grpSp>
      <p:sp>
        <p:nvSpPr>
          <p:cNvPr id="91" name="Google Shape;91;p15"/>
          <p:cNvSpPr txBox="1"/>
          <p:nvPr>
            <p:ph type="title"/>
          </p:nvPr>
        </p:nvSpPr>
        <p:spPr>
          <a:xfrm>
            <a:off x="311700" y="120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typically study dyadic communication</a:t>
            </a:r>
            <a:endParaRPr/>
          </a:p>
        </p:txBody>
      </p:sp>
      <p:sp>
        <p:nvSpPr>
          <p:cNvPr id="92" name="Google Shape;92;p15"/>
          <p:cNvSpPr txBox="1"/>
          <p:nvPr>
            <p:ph idx="1" type="body"/>
          </p:nvPr>
        </p:nvSpPr>
        <p:spPr>
          <a:xfrm>
            <a:off x="311700" y="871700"/>
            <a:ext cx="3715500" cy="16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2004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40"/>
              <a:buChar char="●"/>
            </a:pPr>
            <a:r>
              <a:rPr lang="en" sz="1640"/>
              <a:t>Most </a:t>
            </a:r>
            <a:r>
              <a:rPr lang="en" sz="1640"/>
              <a:t>prior work has used </a:t>
            </a:r>
            <a:r>
              <a:rPr b="1" lang="en" sz="1640"/>
              <a:t>dyadic</a:t>
            </a:r>
            <a:r>
              <a:rPr lang="en" sz="1640"/>
              <a:t> </a:t>
            </a:r>
            <a:r>
              <a:rPr lang="en" sz="1600"/>
              <a:t>referential communication tasks</a:t>
            </a:r>
            <a:br>
              <a:rPr lang="en" sz="1640"/>
            </a:br>
            <a:r>
              <a:rPr lang="en" sz="1240">
                <a:solidFill>
                  <a:schemeClr val="dk2"/>
                </a:solidFill>
              </a:rPr>
              <a:t>Krauss &amp; Weinheimer 1964, 1966 </a:t>
            </a:r>
            <a:br>
              <a:rPr lang="en" sz="1240">
                <a:solidFill>
                  <a:schemeClr val="dk2"/>
                </a:solidFill>
              </a:rPr>
            </a:br>
            <a:r>
              <a:rPr lang="en" sz="1240">
                <a:solidFill>
                  <a:schemeClr val="dk2"/>
                </a:solidFill>
              </a:rPr>
              <a:t>Clark &amp; Wilkes-Gibbs 1986</a:t>
            </a:r>
            <a:br>
              <a:rPr lang="en" sz="1240">
                <a:solidFill>
                  <a:schemeClr val="dk2"/>
                </a:solidFill>
              </a:rPr>
            </a:br>
            <a:r>
              <a:rPr lang="en" sz="1240">
                <a:solidFill>
                  <a:schemeClr val="dk2"/>
                </a:solidFill>
              </a:rPr>
              <a:t>Hawkins et al. 2020</a:t>
            </a:r>
            <a:endParaRPr sz="124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</p:txBody>
      </p:sp>
      <p:sp>
        <p:nvSpPr>
          <p:cNvPr id="93" name="Google Shape;93;p15"/>
          <p:cNvSpPr txBox="1"/>
          <p:nvPr>
            <p:ph idx="1" type="body"/>
          </p:nvPr>
        </p:nvSpPr>
        <p:spPr>
          <a:xfrm>
            <a:off x="311700" y="2092200"/>
            <a:ext cx="3715500" cy="15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2004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40"/>
              <a:buChar char="●"/>
            </a:pPr>
            <a:r>
              <a:rPr lang="en" sz="1600"/>
              <a:t>3-5 person groups primarily studied in context of listeners with </a:t>
            </a:r>
            <a:r>
              <a:rPr b="1" lang="en" sz="1600"/>
              <a:t>different backgrounds</a:t>
            </a:r>
            <a:r>
              <a:rPr lang="en" sz="1600"/>
              <a:t> </a:t>
            </a:r>
            <a:br>
              <a:rPr lang="en" sz="1600"/>
            </a:br>
            <a:r>
              <a:rPr lang="en" sz="1200">
                <a:solidFill>
                  <a:schemeClr val="dk2"/>
                </a:solidFill>
              </a:rPr>
              <a:t>Weber &amp; Camerer 2003</a:t>
            </a:r>
            <a:br>
              <a:rPr lang="en" sz="1200">
                <a:solidFill>
                  <a:schemeClr val="dk2"/>
                </a:solidFill>
              </a:rPr>
            </a:br>
            <a:r>
              <a:rPr lang="en" sz="1200">
                <a:solidFill>
                  <a:schemeClr val="dk2"/>
                </a:solidFill>
              </a:rPr>
              <a:t>Yoon &amp; Brown-Schmidt 2014, 2018, 2019</a:t>
            </a:r>
            <a:endParaRPr sz="12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</p:txBody>
      </p:sp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311700" y="3515775"/>
            <a:ext cx="3715500" cy="13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600"/>
              <a:t>Here we examine adaptive communication in </a:t>
            </a:r>
            <a:br>
              <a:rPr lang="en" sz="1600"/>
            </a:br>
            <a:r>
              <a:rPr b="1" lang="en" sz="1600"/>
              <a:t>multi-party tasks</a:t>
            </a:r>
            <a:r>
              <a:rPr b="1" lang="en" sz="1500"/>
              <a:t> </a:t>
            </a:r>
            <a:endParaRPr b="1"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3" name="Google Shape;36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45074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9" name="Google Shape;36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0530" cy="4358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5" name="Google Shape;37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02749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1" name="Google Shape;38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61656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311700" y="120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phenomenon: Reduction over repeated reference</a:t>
            </a:r>
            <a:endParaRPr/>
          </a:p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3666750" y="878150"/>
            <a:ext cx="4805700" cy="1798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1st round: </a:t>
            </a: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I picture </a:t>
            </a: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someone wrapped in a blanket</a:t>
            </a: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. You cannot make out their legs or arms. Their upper body is up straight, and it looks like their knees are pointed slightly to the right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400"/>
              <a:t>6th round:</a:t>
            </a:r>
            <a:r>
              <a:rPr lang="en" sz="1400"/>
              <a:t> </a:t>
            </a: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bundle</a:t>
            </a:r>
            <a:endParaRPr b="1" sz="1400"/>
          </a:p>
        </p:txBody>
      </p:sp>
      <p:sp>
        <p:nvSpPr>
          <p:cNvPr id="101" name="Google Shape;10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075" y="2801199"/>
            <a:ext cx="2016450" cy="202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/>
        </p:nvSpPr>
        <p:spPr>
          <a:xfrm>
            <a:off x="431050" y="949325"/>
            <a:ext cx="2632500" cy="16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eveloping a “nickname” for an image</a:t>
            </a: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over repeated references with the same partner 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3666750" y="2949263"/>
            <a:ext cx="4805700" cy="1574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1st round: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it is the one that doesn’t really have anything poking out except at the bottom right is 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 little triangle shaped almost like a boot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6th round: 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boot 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</a:t>
            </a:r>
            <a:endParaRPr/>
          </a:p>
        </p:txBody>
      </p:sp>
      <p:sp>
        <p:nvSpPr>
          <p:cNvPr id="110" name="Google Shape;11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17"/>
          <p:cNvSpPr txBox="1"/>
          <p:nvPr/>
        </p:nvSpPr>
        <p:spPr>
          <a:xfrm>
            <a:off x="3547563" y="4598950"/>
            <a:ext cx="384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Empirica platform (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Almaatouq et al, 2021)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2" name="Google Shape;112;p17" title="2022-07-19 17-08-1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9210" y="636975"/>
            <a:ext cx="6857015" cy="39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135100" y="1093575"/>
            <a:ext cx="1904100" cy="29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670"/>
              <a:t>N=</a:t>
            </a:r>
            <a:r>
              <a:rPr lang="en" sz="1670"/>
              <a:t>390 Prolific workers </a:t>
            </a:r>
            <a:endParaRPr sz="167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670"/>
              <a:t>G</a:t>
            </a:r>
            <a:r>
              <a:rPr lang="en" sz="1670"/>
              <a:t>roups of 2-6 (~15 / size)</a:t>
            </a:r>
            <a:endParaRPr sz="167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670"/>
              <a:t>6 blocks of 12 targets each</a:t>
            </a:r>
            <a:br>
              <a:rPr lang="en" sz="1670"/>
            </a:br>
            <a:r>
              <a:rPr lang="en" sz="1670"/>
              <a:t>(72 trials total)</a:t>
            </a:r>
            <a:endParaRPr sz="167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rPr lang="en" sz="1670"/>
              <a:t>Rotated speaker between blocks</a:t>
            </a:r>
            <a:endParaRPr sz="167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18"/>
          <p:cNvGraphicFramePr/>
          <p:nvPr/>
        </p:nvGraphicFramePr>
        <p:xfrm>
          <a:off x="384300" y="777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{91A7690F-7A78-481A-8021-E639D1D70A63}</a:tableStyleId>
              </a:tblPr>
              <a:tblGrid>
                <a:gridCol w="3380350"/>
                <a:gridCol w="1869125"/>
                <a:gridCol w="2925750"/>
              </a:tblGrid>
              <a:tr h="1250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Does accuracy increase?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3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B7B7B7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How does group size affect reduction?</a:t>
                      </a:r>
                      <a:endParaRPr sz="1800">
                        <a:solidFill>
                          <a:srgbClr val="B7B7B7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56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800">
                          <a:solidFill>
                            <a:srgbClr val="B7B7B7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How do conventions emerge in larger groups? </a:t>
                      </a:r>
                      <a:endParaRPr sz="1800">
                        <a:solidFill>
                          <a:srgbClr val="B7B7B7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9" name="Google Shape;119;p18"/>
          <p:cNvSpPr txBox="1"/>
          <p:nvPr>
            <p:ph type="title"/>
          </p:nvPr>
        </p:nvSpPr>
        <p:spPr>
          <a:xfrm>
            <a:off x="311700" y="120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group size affect convention formation?</a:t>
            </a:r>
            <a:endParaRPr/>
          </a:p>
        </p:txBody>
      </p:sp>
      <p:sp>
        <p:nvSpPr>
          <p:cNvPr id="120" name="Google Shape;12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311700" y="120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is high and increasing</a:t>
            </a:r>
            <a:endParaRPr/>
          </a:p>
        </p:txBody>
      </p:sp>
      <p:sp>
        <p:nvSpPr>
          <p:cNvPr id="126" name="Google Shape;12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7" name="Google Shape;127;p19"/>
          <p:cNvPicPr preferRelativeResize="0"/>
          <p:nvPr/>
        </p:nvPicPr>
        <p:blipFill rotWithShape="1">
          <a:blip r:embed="rId3">
            <a:alphaModFix/>
          </a:blip>
          <a:srcRect b="0" l="0" r="14871" t="0"/>
          <a:stretch/>
        </p:blipFill>
        <p:spPr>
          <a:xfrm>
            <a:off x="1181100" y="857950"/>
            <a:ext cx="6781776" cy="398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8600" y="2143975"/>
            <a:ext cx="1122115" cy="572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29" name="Google Shape;129;p19"/>
          <p:cNvGrpSpPr/>
          <p:nvPr/>
        </p:nvGrpSpPr>
        <p:grpSpPr>
          <a:xfrm>
            <a:off x="2232250" y="1103050"/>
            <a:ext cx="1711200" cy="961800"/>
            <a:chOff x="-1368975" y="-1171975"/>
            <a:chExt cx="1711200" cy="961800"/>
          </a:xfrm>
        </p:grpSpPr>
        <p:cxnSp>
          <p:nvCxnSpPr>
            <p:cNvPr id="130" name="Google Shape;130;p19"/>
            <p:cNvCxnSpPr/>
            <p:nvPr/>
          </p:nvCxnSpPr>
          <p:spPr>
            <a:xfrm>
              <a:off x="-173925" y="-556375"/>
              <a:ext cx="435300" cy="346200"/>
            </a:xfrm>
            <a:prstGeom prst="straightConnector1">
              <a:avLst/>
            </a:prstGeom>
            <a:noFill/>
            <a:ln cap="flat" cmpd="sng" w="38100">
              <a:solidFill>
                <a:srgbClr val="F5E48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31" name="Google Shape;131;p19"/>
            <p:cNvSpPr txBox="1"/>
            <p:nvPr/>
          </p:nvSpPr>
          <p:spPr>
            <a:xfrm>
              <a:off x="-1368975" y="-1171975"/>
              <a:ext cx="1711200" cy="615600"/>
            </a:xfrm>
            <a:prstGeom prst="rect">
              <a:avLst/>
            </a:prstGeom>
            <a:solidFill>
              <a:schemeClr val="lt1"/>
            </a:solidFill>
            <a:ln cap="flat" cmpd="sng" w="38100">
              <a:solidFill>
                <a:srgbClr val="F5E48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Replication of prior work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" name="Google Shape;136;p20"/>
          <p:cNvGraphicFramePr/>
          <p:nvPr/>
        </p:nvGraphicFramePr>
        <p:xfrm>
          <a:off x="384300" y="777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{91A7690F-7A78-481A-8021-E639D1D70A63}</a:tableStyleId>
              </a:tblPr>
              <a:tblGrid>
                <a:gridCol w="3380350"/>
                <a:gridCol w="1869125"/>
                <a:gridCol w="2925750"/>
              </a:tblGrid>
              <a:tr h="1250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Does accuracy increase?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3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B7B7B7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How does group size affect reduction?</a:t>
                      </a:r>
                      <a:endParaRPr sz="1800">
                        <a:solidFill>
                          <a:srgbClr val="B7B7B7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56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800">
                          <a:solidFill>
                            <a:srgbClr val="B7B7B7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How do conventions emerge in larger groups? </a:t>
                      </a:r>
                      <a:endParaRPr sz="1800">
                        <a:solidFill>
                          <a:srgbClr val="B7B7B7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7" name="Google Shape;137;p20"/>
          <p:cNvSpPr txBox="1"/>
          <p:nvPr>
            <p:ph type="title"/>
          </p:nvPr>
        </p:nvSpPr>
        <p:spPr>
          <a:xfrm>
            <a:off x="311700" y="120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group size affect convention formation?</a:t>
            </a:r>
            <a:endParaRPr/>
          </a:p>
        </p:txBody>
      </p:sp>
      <p:sp>
        <p:nvSpPr>
          <p:cNvPr id="138" name="Google Shape;13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" name="Google Shape;143;p21"/>
          <p:cNvGraphicFramePr/>
          <p:nvPr/>
        </p:nvGraphicFramePr>
        <p:xfrm>
          <a:off x="384300" y="777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{91A7690F-7A78-481A-8021-E639D1D70A63}</a:tableStyleId>
              </a:tblPr>
              <a:tblGrid>
                <a:gridCol w="3380350"/>
                <a:gridCol w="1869125"/>
                <a:gridCol w="2925750"/>
              </a:tblGrid>
              <a:tr h="1250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Does accuracy increase?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00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Yes</a:t>
                      </a:r>
                      <a:endParaRPr sz="1800">
                        <a:solidFill>
                          <a:srgbClr val="0000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3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B7B7B7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How does group size affect reduction?</a:t>
                      </a:r>
                      <a:endParaRPr sz="1800">
                        <a:solidFill>
                          <a:srgbClr val="B7B7B7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56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800">
                          <a:solidFill>
                            <a:srgbClr val="B7B7B7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How do conventions emerge in larger groups? </a:t>
                      </a:r>
                      <a:endParaRPr sz="1800">
                        <a:solidFill>
                          <a:srgbClr val="B7B7B7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4" name="Google Shape;144;p21"/>
          <p:cNvSpPr txBox="1"/>
          <p:nvPr>
            <p:ph type="title"/>
          </p:nvPr>
        </p:nvSpPr>
        <p:spPr>
          <a:xfrm>
            <a:off x="311700" y="120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group size affect convention formation?</a:t>
            </a:r>
            <a:endParaRPr/>
          </a:p>
        </p:txBody>
      </p:sp>
      <p:sp>
        <p:nvSpPr>
          <p:cNvPr id="145" name="Google Shape;14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6" name="Google Shape;146;p21"/>
          <p:cNvPicPr preferRelativeResize="0"/>
          <p:nvPr/>
        </p:nvPicPr>
        <p:blipFill rotWithShape="1">
          <a:blip r:embed="rId3">
            <a:alphaModFix/>
          </a:blip>
          <a:srcRect b="8850" l="4456" r="13468" t="0"/>
          <a:stretch/>
        </p:blipFill>
        <p:spPr>
          <a:xfrm>
            <a:off x="6045958" y="819450"/>
            <a:ext cx="2158602" cy="119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esentatio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